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80" r:id="rId3"/>
    <p:sldId id="258" r:id="rId4"/>
    <p:sldId id="259" r:id="rId5"/>
    <p:sldId id="282" r:id="rId6"/>
    <p:sldId id="260" r:id="rId7"/>
    <p:sldId id="283" r:id="rId8"/>
    <p:sldId id="261" r:id="rId9"/>
    <p:sldId id="263" r:id="rId10"/>
    <p:sldId id="303" r:id="rId11"/>
    <p:sldId id="264" r:id="rId12"/>
    <p:sldId id="270" r:id="rId13"/>
    <p:sldId id="271" r:id="rId14"/>
    <p:sldId id="272" r:id="rId15"/>
    <p:sldId id="273" r:id="rId16"/>
    <p:sldId id="305" r:id="rId17"/>
    <p:sldId id="274" r:id="rId18"/>
    <p:sldId id="288" r:id="rId19"/>
    <p:sldId id="300" r:id="rId20"/>
    <p:sldId id="291" r:id="rId21"/>
    <p:sldId id="301" r:id="rId22"/>
    <p:sldId id="292" r:id="rId23"/>
    <p:sldId id="302" r:id="rId24"/>
    <p:sldId id="290" r:id="rId25"/>
    <p:sldId id="293" r:id="rId26"/>
    <p:sldId id="294" r:id="rId27"/>
    <p:sldId id="297" r:id="rId28"/>
    <p:sldId id="298" r:id="rId29"/>
    <p:sldId id="299" r:id="rId30"/>
    <p:sldId id="304" r:id="rId31"/>
    <p:sldId id="306" r:id="rId32"/>
    <p:sldId id="307" r:id="rId33"/>
    <p:sldId id="296" r:id="rId34"/>
    <p:sldId id="295" r:id="rId3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F6F"/>
    <a:srgbClr val="3B4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3525" autoAdjust="0"/>
  </p:normalViewPr>
  <p:slideViewPr>
    <p:cSldViewPr snapToGrid="0">
      <p:cViewPr>
        <p:scale>
          <a:sx n="76" d="100"/>
          <a:sy n="76" d="100"/>
        </p:scale>
        <p:origin x="-378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69B0D5-7F55-455B-B769-84B61581E250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FE56F6-A70B-491B-A989-29E38C94819E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9A179D-2D27-49E2-B022-8EDDA2EFE68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sz="1200" i="1" dirty="0" smtClean="0">
                <a:latin typeface="Arial" pitchFamily="34" charset="0"/>
                <a:cs typeface="Arial" pitchFamily="34" charset="0"/>
              </a:rPr>
              <a:t>Para alterar a imagem no slide, selecione e exclua a imagem. Em seguida, use o ícone Imagens no espaço reservado para inserir sua própria imagem.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5084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297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9125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539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5057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401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26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119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pt-BR" noProof="0" smtClean="0"/>
              <a:t>34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119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07/06/2018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16" y="0"/>
            <a:ext cx="5846285" cy="6858000"/>
          </a:xfr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41173" y="2751438"/>
            <a:ext cx="5120640" cy="990488"/>
          </a:xfrm>
        </p:spPr>
        <p:txBody>
          <a:bodyPr rtlCol="0">
            <a:normAutofit/>
          </a:bodyPr>
          <a:lstStyle/>
          <a:p>
            <a:pPr rtl="0"/>
            <a:r>
              <a:rPr lang="pt-BR" sz="5000" dirty="0" smtClean="0">
                <a:solidFill>
                  <a:srgbClr val="2B2F6F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CPI</a:t>
            </a:r>
            <a:endParaRPr lang="pt-BR" sz="5000" dirty="0">
              <a:solidFill>
                <a:srgbClr val="2B2F6F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41173" y="3865493"/>
            <a:ext cx="4728107" cy="1908290"/>
          </a:xfrm>
        </p:spPr>
        <p:txBody>
          <a:bodyPr rtlCol="0">
            <a:noAutofit/>
          </a:bodyPr>
          <a:lstStyle/>
          <a:p>
            <a:pPr rtl="0"/>
            <a:r>
              <a:rPr lang="pt-BR" sz="4800" dirty="0" smtClean="0">
                <a:solidFill>
                  <a:srgbClr val="3B409B"/>
                </a:solidFill>
                <a:latin typeface="Andalus" panose="02020603050405020304" pitchFamily="18" charset="-78"/>
                <a:ea typeface="Verdana" panose="020B0604030504040204" pitchFamily="34" charset="0"/>
                <a:cs typeface="Andalus" panose="02020603050405020304" pitchFamily="18" charset="-78"/>
              </a:rPr>
              <a:t>Construction Program Intelligence</a:t>
            </a:r>
            <a:endParaRPr lang="pt-BR" sz="4800" dirty="0">
              <a:solidFill>
                <a:srgbClr val="3B409B"/>
              </a:solidFill>
              <a:latin typeface="Andalus" panose="02020603050405020304" pitchFamily="18" charset="-78"/>
              <a:ea typeface="Verdana" panose="020B0604030504040204" pitchFamily="34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do Planejamento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5" y="1717826"/>
            <a:ext cx="11405106" cy="50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7" y="1594757"/>
            <a:ext cx="3481801" cy="511607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06828" y="278953"/>
            <a:ext cx="9601200" cy="1036850"/>
          </a:xfrm>
        </p:spPr>
        <p:txBody>
          <a:bodyPr rtlCol="0">
            <a:normAutofit/>
          </a:bodyPr>
          <a:lstStyle/>
          <a:p>
            <a:pPr rtl="0"/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Documentos 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22" y="1617265"/>
            <a:ext cx="3295048" cy="50710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1594757"/>
            <a:ext cx="3420240" cy="503058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757"/>
            <a:ext cx="3135085" cy="50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Banco de dados 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6828" y="1863634"/>
            <a:ext cx="11645538" cy="478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MER (Modelo Entidade Relacionamento).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DER (Diagrama Entidade Relacionamento).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Dicionário de dados.</a:t>
            </a:r>
          </a:p>
        </p:txBody>
      </p:sp>
    </p:spTree>
    <p:extLst>
      <p:ext uri="{BB962C8B-B14F-4D97-AF65-F5344CB8AC3E}">
        <p14:creationId xmlns:p14="http://schemas.microsoft.com/office/powerpoint/2010/main" val="266852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557349" y="1750424"/>
            <a:ext cx="10646772" cy="600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Modelo conceitual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Banco de dados 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29716" y="2489882"/>
            <a:ext cx="14468332" cy="4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84782"/>
              </p:ext>
            </p:extLst>
          </p:nvPr>
        </p:nvGraphicFramePr>
        <p:xfrm>
          <a:off x="3228176" y="2489882"/>
          <a:ext cx="6228165" cy="396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Imagem" r:id="rId4" imgW="0" imgH="0" progId="StaticMetafile">
                  <p:embed/>
                </p:oleObj>
              </mc:Choice>
              <mc:Fallback>
                <p:oleObj name="Imagem" r:id="rId4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176" y="2489882"/>
                        <a:ext cx="6228165" cy="396470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1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557349" y="1750424"/>
            <a:ext cx="11013762" cy="600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Modelo lógico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Banco de dados 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02970" y="2708365"/>
            <a:ext cx="140066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7" name="Obje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887013"/>
              </p:ext>
            </p:extLst>
          </p:nvPr>
        </p:nvGraphicFramePr>
        <p:xfrm>
          <a:off x="3194281" y="2837399"/>
          <a:ext cx="6029405" cy="3002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Imagem" r:id="rId4" imgW="0" imgH="0" progId="StaticMetafile">
                  <p:embed/>
                </p:oleObj>
              </mc:Choice>
              <mc:Fallback>
                <p:oleObj name="Imagem" r:id="rId4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281" y="2837399"/>
                        <a:ext cx="6029405" cy="300215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44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557349" y="1750424"/>
            <a:ext cx="11186632" cy="600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Dicionário de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Banco de dados 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10" y="2456762"/>
            <a:ext cx="64351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0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do Banco de dados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7" y="2489835"/>
            <a:ext cx="11762264" cy="23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0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557349" y="1750424"/>
            <a:ext cx="4693920" cy="4737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6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Linguagens e </a:t>
            </a:r>
            <a:r>
              <a:rPr lang="pt-BR" sz="4800" spc="-9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IDE’s</a:t>
            </a:r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utilizadas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69" y="1805076"/>
            <a:ext cx="1192266" cy="119226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45" y="3256199"/>
            <a:ext cx="1919387" cy="127959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19" y="1847867"/>
            <a:ext cx="862149" cy="102761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83" y="3765187"/>
            <a:ext cx="2361232" cy="118061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02" y="2146456"/>
            <a:ext cx="1275788" cy="72902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43" y="2146456"/>
            <a:ext cx="659479" cy="65947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11" y="2567999"/>
            <a:ext cx="876305" cy="87630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42" y="5224320"/>
            <a:ext cx="1672590" cy="119868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11" y="4945802"/>
            <a:ext cx="1837387" cy="877863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226" y="5857467"/>
            <a:ext cx="630419" cy="63041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679" y="3553054"/>
            <a:ext cx="2458294" cy="102554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9" y="3273187"/>
            <a:ext cx="983999" cy="98399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33" y="2882665"/>
            <a:ext cx="1466749" cy="78104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043" y="3553054"/>
            <a:ext cx="2347732" cy="2347732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69" y="5345177"/>
            <a:ext cx="726099" cy="749521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25" y="2034457"/>
            <a:ext cx="771478" cy="77147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24" y="3765187"/>
            <a:ext cx="1506325" cy="6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Problema Web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6828" y="1863634"/>
            <a:ext cx="11645538" cy="478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Divulgação de serviço.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Interação do paciente com hospital.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Gerenciamento interno.</a:t>
            </a:r>
          </a:p>
        </p:txBody>
      </p:sp>
    </p:spTree>
    <p:extLst>
      <p:ext uri="{BB962C8B-B14F-4D97-AF65-F5344CB8AC3E}">
        <p14:creationId xmlns:p14="http://schemas.microsoft.com/office/powerpoint/2010/main" val="27064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Web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2" y="1763865"/>
            <a:ext cx="11361107" cy="48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1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142509" y="3024020"/>
            <a:ext cx="2225407" cy="903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 smtClean="0">
                <a:solidFill>
                  <a:srgbClr val="3B409B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Equipe</a:t>
            </a:r>
            <a:endParaRPr lang="pt-BR" sz="4400" dirty="0">
              <a:solidFill>
                <a:srgbClr val="3B409B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4" r="14994"/>
          <a:stretch>
            <a:fillRect/>
          </a:stretch>
        </p:blipFill>
        <p:spPr>
          <a:xfrm>
            <a:off x="6355644" y="7938"/>
            <a:ext cx="5836355" cy="6858000"/>
          </a:xfrm>
        </p:spPr>
      </p:pic>
    </p:spTree>
    <p:extLst>
      <p:ext uri="{BB962C8B-B14F-4D97-AF65-F5344CB8AC3E}">
        <p14:creationId xmlns:p14="http://schemas.microsoft.com/office/powerpoint/2010/main" val="12028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Problema Desktop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6828" y="1863634"/>
            <a:ext cx="11645538" cy="478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Controle de senhas.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Controle de frotas de ambulância.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Controle de usuário.</a:t>
            </a:r>
          </a:p>
        </p:txBody>
      </p:sp>
    </p:spTree>
    <p:extLst>
      <p:ext uri="{BB962C8B-B14F-4D97-AF65-F5344CB8AC3E}">
        <p14:creationId xmlns:p14="http://schemas.microsoft.com/office/powerpoint/2010/main" val="31761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Desktop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4" y="1765452"/>
            <a:ext cx="11389343" cy="49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9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Problema Mobile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06828" y="1863634"/>
            <a:ext cx="11645538" cy="4789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App 1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Interação do paciente com o hospital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Processo de senha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App 2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Localização das ambulâncias</a:t>
            </a:r>
          </a:p>
        </p:txBody>
      </p:sp>
    </p:spTree>
    <p:extLst>
      <p:ext uri="{BB962C8B-B14F-4D97-AF65-F5344CB8AC3E}">
        <p14:creationId xmlns:p14="http://schemas.microsoft.com/office/powerpoint/2010/main" val="317612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Mobile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6" y="1693296"/>
            <a:ext cx="11292018" cy="48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Logo, paleta de cores e tipografia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73" y="1933422"/>
            <a:ext cx="3984259" cy="252861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59" y="4660918"/>
            <a:ext cx="7769469" cy="39775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91" y="5702752"/>
            <a:ext cx="7295804" cy="3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9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Wireframe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1" name="Image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872867" y="1671997"/>
            <a:ext cx="3716503" cy="507583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2" name="Image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136394" y="1671997"/>
            <a:ext cx="3774901" cy="5075835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94134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Wireframe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" name="Imagem 5"/>
          <p:cNvPicPr/>
          <p:nvPr/>
        </p:nvPicPr>
        <p:blipFill>
          <a:blip r:embed="rId4"/>
          <a:stretch>
            <a:fillRect/>
          </a:stretch>
        </p:blipFill>
        <p:spPr>
          <a:xfrm>
            <a:off x="994303" y="2091078"/>
            <a:ext cx="4888704" cy="367074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Imagem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31" y="2124129"/>
            <a:ext cx="4875022" cy="36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Treinamento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977030" y="1991637"/>
            <a:ext cx="98579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O treinamento para os usuários do software acontecerá no hospital durante o período aproximado de 15 dias. Sendo que o manual do usuário será disponibilizado.</a:t>
            </a:r>
          </a:p>
          <a:p>
            <a:pPr marL="342900" indent="-342900">
              <a:buFont typeface="Arial" pitchFamily="34" charset="0"/>
              <a:buChar char="•"/>
            </a:pPr>
            <a:endParaRPr lang="pt-BR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pt-BR" sz="2400" dirty="0" smtClean="0"/>
              <a:t>Caso o funcionário encontre alguma dificuldade aonde o manual não solucione, será disponibilizado um formulário para que esses problemas sejam identificados pelo funcionário durante a execução das aplicações.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593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de treinamento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6831"/>
              </p:ext>
            </p:extLst>
          </p:nvPr>
        </p:nvGraphicFramePr>
        <p:xfrm>
          <a:off x="1678489" y="3362658"/>
          <a:ext cx="8944975" cy="23774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88995"/>
                <a:gridCol w="1788995"/>
                <a:gridCol w="1788995"/>
                <a:gridCol w="1788995"/>
                <a:gridCol w="1788995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Treinador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Funcionário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Área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Horário do Treinamento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Carga Horária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Desenvolvedor Web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Funcionário 1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Web, CMS, Sistema</a:t>
                      </a:r>
                      <a:r>
                        <a:rPr lang="pt-BR" sz="1600" baseline="0" dirty="0" smtClean="0"/>
                        <a:t> Interno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3 horas por dia durante 10 dias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30</a:t>
                      </a:r>
                      <a:r>
                        <a:rPr lang="pt-BR" sz="1600" baseline="0" dirty="0" smtClean="0"/>
                        <a:t> horas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Desenvolvedor</a:t>
                      </a:r>
                      <a:r>
                        <a:rPr lang="pt-BR" sz="1600" baseline="0" dirty="0" smtClean="0"/>
                        <a:t> Mobile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Funcionário</a:t>
                      </a:r>
                      <a:r>
                        <a:rPr lang="pt-BR" sz="1600" baseline="0" dirty="0" smtClean="0"/>
                        <a:t> 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Aplicativo Mobile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4 horas por dia</a:t>
                      </a:r>
                      <a:r>
                        <a:rPr lang="pt-BR" sz="1600" baseline="0" dirty="0" smtClean="0"/>
                        <a:t> durante 2 dias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8 horas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Desenvolvedor Desktop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Funcionário 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Aplicativo Desktop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3</a:t>
                      </a:r>
                      <a:r>
                        <a:rPr lang="pt-BR" sz="1600" baseline="0" dirty="0" smtClean="0"/>
                        <a:t> horas por dia durante 3 dias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9 horas</a:t>
                      </a:r>
                      <a:endParaRPr lang="pt-BR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691013" y="2177017"/>
            <a:ext cx="8968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O cronograma de treinamento foi feito de acordo com a complexidade de cada solução: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76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Garantia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427967" y="1991638"/>
            <a:ext cx="9206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 garantia é válida por seis meses, contador a partida da data da última entrega do software.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427967" y="3445328"/>
            <a:ext cx="9206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Garantia cobre:</a:t>
            </a:r>
          </a:p>
          <a:p>
            <a:endParaRPr lang="pt-BR" sz="20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pt-BR" sz="2000" dirty="0" smtClean="0"/>
              <a:t>Funcionalidades que foram levantadas pelo cliente e que foram validadas mediante aos documentos de aceite e levantamento de requisitos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1049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3374" y="255134"/>
            <a:ext cx="11668126" cy="1036850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Integrantes</a:t>
            </a:r>
            <a:endParaRPr lang="pt-BR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1258" y="1839817"/>
            <a:ext cx="11740242" cy="4703857"/>
          </a:xfrm>
          <a:ln w="19050">
            <a:noFill/>
          </a:ln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3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Cyntia</a:t>
            </a:r>
            <a:r>
              <a:rPr lang="pt-BR" sz="3000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pt-BR" sz="3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Aparecida Pereira dos Santos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3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Danielle Narciso da Silva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3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Gleyver Coutinho Castro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3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Luís Felipe Simões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3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Wesley Bezerra Marques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Cronograma Final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" y="1772628"/>
            <a:ext cx="11862148" cy="403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9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Custos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891429" y="2628668"/>
            <a:ext cx="372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Custos diretos: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Custos indiretos: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Custo total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75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Funcionalidades planejadas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703540" y="2455099"/>
            <a:ext cx="5223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Manutenção de ambulâncias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Exames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Internação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Medicação</a:t>
            </a:r>
          </a:p>
        </p:txBody>
      </p:sp>
    </p:spTree>
    <p:extLst>
      <p:ext uri="{BB962C8B-B14F-4D97-AF65-F5344CB8AC3E}">
        <p14:creationId xmlns:p14="http://schemas.microsoft.com/office/powerpoint/2010/main" val="91834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32202" y="3084508"/>
            <a:ext cx="6048261" cy="12561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 smtClean="0">
                <a:solidFill>
                  <a:srgbClr val="3B409B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Solução</a:t>
            </a:r>
            <a:endParaRPr lang="pt-BR" sz="4400" dirty="0">
              <a:solidFill>
                <a:srgbClr val="3B409B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37" y="2236315"/>
            <a:ext cx="2952521" cy="29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06828" y="2063932"/>
            <a:ext cx="117946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Docentes: por serem mais que nossos professores e por todo o conhecimento passado.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Coordenação: por todo o apoio.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Pagar.me: por disponibilizar os recursos necessário para a parte de pagamento do projeto.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06828" y="278953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Agradecimentos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7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383" y="255134"/>
            <a:ext cx="10609217" cy="1036850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Empresa</a:t>
            </a:r>
            <a:endParaRPr lang="pt-BR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293512" y="1874275"/>
            <a:ext cx="11616267" cy="462404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numCol="3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Missão</a:t>
            </a:r>
          </a:p>
          <a:p>
            <a:pPr marL="0" indent="0" algn="ctr">
              <a:buNone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Inovar, oferecer qualidade de serviço e melhorar o trabalho das pessoas.</a:t>
            </a:r>
          </a:p>
          <a:p>
            <a:pPr marL="0" indent="0" algn="ctr">
              <a:buNone/>
            </a:pP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endParaRPr lang="pt-BR" sz="28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endParaRPr lang="pt-BR" sz="28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Visão</a:t>
            </a: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Expandir-se, 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fechar projetos internacionais e ser reconhecida por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bons projetos</a:t>
            </a: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endParaRPr lang="pt-BR" sz="28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ctr">
              <a:buNone/>
            </a:pPr>
            <a:endParaRPr lang="pt-BR" sz="28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>
              <a:buFont typeface="Wingdings" panose="05000000000000000000" pitchFamily="2" charset="2"/>
              <a:buChar char="§"/>
            </a:pPr>
            <a:r>
              <a:rPr lang="pt-BR" sz="28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Valores</a:t>
            </a:r>
          </a:p>
          <a:p>
            <a:pPr lvl="1" algn="ctr"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Força 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de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vontade.</a:t>
            </a: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lvl="1" algn="ctr">
              <a:buFont typeface="Wingdings" panose="05000000000000000000" pitchFamily="2" charset="2"/>
              <a:buChar char="§"/>
            </a:pP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Acreditar que é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possível.</a:t>
            </a: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lvl="1" algn="ctr">
              <a:buFont typeface="Wingdings" panose="05000000000000000000" pitchFamily="2" charset="2"/>
              <a:buChar char="§"/>
            </a:pP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Lutar para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realizar.</a:t>
            </a: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>
              <a:buNone/>
            </a:pP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 algn="just">
              <a:buNone/>
            </a:pPr>
            <a:endParaRPr lang="pt-BR" sz="26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345172"/>
            <a:ext cx="2697526" cy="21531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17" y="4362192"/>
            <a:ext cx="2953656" cy="21191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04" y="4400257"/>
            <a:ext cx="2797940" cy="21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7190341" y="3222323"/>
            <a:ext cx="5103259" cy="1236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Empresa </a:t>
            </a:r>
          </a:p>
          <a:p>
            <a:pPr algn="ctr"/>
            <a:r>
              <a:rPr lang="pt-BR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Contratante</a:t>
            </a:r>
            <a:endParaRPr lang="pt-BR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2" y="1999315"/>
            <a:ext cx="5111827" cy="32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365761" y="2281917"/>
            <a:ext cx="6737170" cy="4232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287383" y="255134"/>
            <a:ext cx="10609217" cy="1036850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HHealth</a:t>
            </a:r>
            <a:endParaRPr lang="pt-BR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4" name="Espaço reservado para conteúdo 2"/>
          <p:cNvSpPr txBox="1">
            <a:spLocks/>
          </p:cNvSpPr>
          <p:nvPr/>
        </p:nvSpPr>
        <p:spPr>
          <a:xfrm>
            <a:off x="287382" y="1949987"/>
            <a:ext cx="11621852" cy="456402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 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empresa HHealth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tem 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mais de 20 anos de experiência em serviços de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saúde.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Realiza 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inúmeros atendimentos de urgência e emergência por 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ano.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O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ferece 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a seus pacientes os mais avançados recursos diagnósticos buscando satisfação do paciente e excelência no atendimento</a:t>
            </a: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.</a:t>
            </a: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727115" y="3227728"/>
            <a:ext cx="5453348" cy="9033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 smtClean="0">
                <a:solidFill>
                  <a:srgbClr val="3B409B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Problema do cliente</a:t>
            </a:r>
            <a:endParaRPr lang="pt-BR" sz="4400" dirty="0">
              <a:solidFill>
                <a:srgbClr val="3B409B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29" y="2109126"/>
            <a:ext cx="3140587" cy="31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5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87383" y="255134"/>
            <a:ext cx="10609217" cy="1036850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Problema do cliente</a:t>
            </a:r>
            <a:endParaRPr lang="pt-BR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83324" y="1853614"/>
            <a:ext cx="11281955" cy="4894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600" dirty="0">
                <a:latin typeface="Andalus" panose="02020603050405020304" pitchFamily="18" charset="-78"/>
                <a:cs typeface="Andalus" panose="02020603050405020304" pitchFamily="18" charset="-78"/>
              </a:rPr>
              <a:t>A empresa </a:t>
            </a:r>
            <a:r>
              <a:rPr lang="pt-BR" sz="26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HHealth não possuía a tecnologia necessária para a melhor facilidade de trabalho, de interação com os pacientes e de divulgação de seus serviços de saúde.</a:t>
            </a:r>
            <a:r>
              <a:rPr lang="pt-BR" sz="2800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3" y="0"/>
            <a:ext cx="1594757" cy="159475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06828" y="278953"/>
            <a:ext cx="9601200" cy="1036850"/>
          </a:xfrm>
        </p:spPr>
        <p:txBody>
          <a:bodyPr rtlCol="0">
            <a:normAutofit/>
          </a:bodyPr>
          <a:lstStyle/>
          <a:p>
            <a:pPr rtl="0"/>
            <a:r>
              <a:rPr lang="pt-BR" sz="4800" spc="-9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Metodologias</a:t>
            </a:r>
            <a:endParaRPr lang="pt-BR" sz="4800" spc="-9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766354" y="1963527"/>
            <a:ext cx="10998925" cy="48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PMI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SCRUM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KANBAN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sz="2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94" y="1974775"/>
            <a:ext cx="3514381" cy="26357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17" y="2492162"/>
            <a:ext cx="4205229" cy="191860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23" y="4935288"/>
            <a:ext cx="4581986" cy="157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reção de Vendas 16:9">
  <a:themeElements>
    <a:clrScheme name="Personalizada 1">
      <a:dk1>
        <a:srgbClr val="2B2E71"/>
      </a:dk1>
      <a:lt1>
        <a:srgbClr val="FFFFFF"/>
      </a:lt1>
      <a:dk2>
        <a:srgbClr val="000000"/>
      </a:dk2>
      <a:lt2>
        <a:srgbClr val="FFFFFF"/>
      </a:lt2>
      <a:accent1>
        <a:srgbClr val="3B409B"/>
      </a:accent1>
      <a:accent2>
        <a:srgbClr val="2B2E71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tf03431374 (1)</Template>
  <TotalTime>2855</TotalTime>
  <Words>538</Words>
  <Application>Microsoft Office PowerPoint</Application>
  <PresentationFormat>Personalizar</PresentationFormat>
  <Paragraphs>127</Paragraphs>
  <Slides>34</Slides>
  <Notes>9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6" baseType="lpstr">
      <vt:lpstr>Direção de Vendas 16:9</vt:lpstr>
      <vt:lpstr>Imagem</vt:lpstr>
      <vt:lpstr>CPI</vt:lpstr>
      <vt:lpstr>Apresentação do PowerPoint</vt:lpstr>
      <vt:lpstr>Integrantes</vt:lpstr>
      <vt:lpstr>Empresa</vt:lpstr>
      <vt:lpstr>Apresentação do PowerPoint</vt:lpstr>
      <vt:lpstr>HHealth</vt:lpstr>
      <vt:lpstr>Apresentação do PowerPoint</vt:lpstr>
      <vt:lpstr>Problema do cliente</vt:lpstr>
      <vt:lpstr>Metodologias</vt:lpstr>
      <vt:lpstr>Cronograma do Planejamento</vt:lpstr>
      <vt:lpstr>Documentos </vt:lpstr>
      <vt:lpstr>Apresentação do PowerPoint</vt:lpstr>
      <vt:lpstr>Apresentação do PowerPoint</vt:lpstr>
      <vt:lpstr>Apresentação do PowerPoint</vt:lpstr>
      <vt:lpstr>Apresentação do PowerPoint</vt:lpstr>
      <vt:lpstr>Cronograma do Banco de dados</vt:lpstr>
      <vt:lpstr>Apresentação do PowerPoint</vt:lpstr>
      <vt:lpstr>Apresentação do PowerPoint</vt:lpstr>
      <vt:lpstr>Cronograma Web</vt:lpstr>
      <vt:lpstr>Apresentação do PowerPoint</vt:lpstr>
      <vt:lpstr>Cronograma Desktop</vt:lpstr>
      <vt:lpstr>Apresentação do PowerPoint</vt:lpstr>
      <vt:lpstr>Cronograma Mobile</vt:lpstr>
      <vt:lpstr>Apresentação do PowerPoint</vt:lpstr>
      <vt:lpstr>Apresentação do PowerPoint</vt:lpstr>
      <vt:lpstr>Apresentação do PowerPoint</vt:lpstr>
      <vt:lpstr>Treinamento</vt:lpstr>
      <vt:lpstr>Cronograma de treinamento</vt:lpstr>
      <vt:lpstr>Garantia</vt:lpstr>
      <vt:lpstr>Cronograma Final</vt:lpstr>
      <vt:lpstr>Custos</vt:lpstr>
      <vt:lpstr>Funcionalidades planejadas</vt:lpstr>
      <vt:lpstr>Apresentação do PowerPoint</vt:lpstr>
      <vt:lpstr>Apresentação do PowerPoint</vt:lpstr>
    </vt:vector>
  </TitlesOfParts>
  <Company>SESI_SENAI_SP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CPI</dc:title>
  <dc:creator>DANIELLE NARCISO DA SILVA</dc:creator>
  <cp:lastModifiedBy>Sparda</cp:lastModifiedBy>
  <cp:revision>111</cp:revision>
  <dcterms:created xsi:type="dcterms:W3CDTF">2018-05-24T12:05:03Z</dcterms:created>
  <dcterms:modified xsi:type="dcterms:W3CDTF">2018-06-07T07:19:10Z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